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7" r:id="rId3"/>
    <p:sldId id="259" r:id="rId4"/>
    <p:sldId id="307" r:id="rId5"/>
    <p:sldId id="302" r:id="rId6"/>
    <p:sldId id="310" r:id="rId7"/>
    <p:sldId id="311" r:id="rId8"/>
    <p:sldId id="319" r:id="rId9"/>
    <p:sldId id="321" r:id="rId10"/>
    <p:sldId id="308" r:id="rId11"/>
    <p:sldId id="304" r:id="rId12"/>
    <p:sldId id="260" r:id="rId13"/>
    <p:sldId id="312" r:id="rId14"/>
    <p:sldId id="297" r:id="rId15"/>
    <p:sldId id="315" r:id="rId16"/>
    <p:sldId id="316" r:id="rId17"/>
    <p:sldId id="29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072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AEB2-1CB7-46AC-9E3B-258E63A37EAD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79D75-1CD5-4ADC-A5E2-E2303E27B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9D75-1CD5-4ADC-A5E2-E2303E27B4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9D75-1CD5-4ADC-A5E2-E2303E27B4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Начиная с 2011г мониторинг гриппа и ОРВИ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прекращается,осуществляется</a:t>
            </a:r>
            <a:r>
              <a:rPr lang="ru-RU" baseline="0" dirty="0" smtClean="0"/>
              <a:t> круглогодично в ежедневном и еженедельном форматах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9D75-1CD5-4ADC-A5E2-E2303E27B4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0FE9-DED6-477D-8620-ACBFC9A8F1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17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03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64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2D6DDD-431B-4E3E-8DCE-749A5BB962C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AA92A-55D7-4A47-B945-7150D44E2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691" y="2591459"/>
            <a:ext cx="10363199" cy="1428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Գ</a:t>
            </a:r>
            <a:r>
              <a:rPr lang="hy-AM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րիպի համաճարակաբանական </a:t>
            </a:r>
            <a:r>
              <a:rPr lang="hy-AM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հսկողությունը </a:t>
            </a:r>
            <a:r>
              <a:rPr lang="hy-AM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Հայաստանում</a:t>
            </a:r>
            <a:endParaRPr lang="en-US" sz="4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4" name="Picture 11" descr="Gerb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6" y="0"/>
            <a:ext cx="2361718" cy="212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cription: Description: C:\Users\HP2B\Desktop\varakich\2015\NCDC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1457" y="159170"/>
            <a:ext cx="2319100" cy="22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3354" y="5228440"/>
            <a:ext cx="10363199" cy="996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Ե</a:t>
            </a:r>
            <a:r>
              <a:rPr lang="hy-AM" sz="1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վգենիա Խաչատրյան</a:t>
            </a:r>
          </a:p>
          <a:p>
            <a:pPr algn="r"/>
            <a:r>
              <a:rPr lang="hy-AM" sz="1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ԱՆ ՀՎԿԱԿ</a:t>
            </a:r>
          </a:p>
          <a:p>
            <a:pPr algn="r"/>
            <a:r>
              <a:rPr lang="hy-AM" sz="1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Երևան, 2018թ.</a:t>
            </a:r>
            <a:endParaRPr lang="en-US" sz="1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10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1161424" cy="59782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rgbClr val="002060"/>
                </a:solidFill>
                <a:latin typeface="GHEA Grapalat" pitchFamily="50" charset="0"/>
              </a:rPr>
              <a:t>Դետքային</a:t>
            </a:r>
            <a:r>
              <a:rPr lang="en-US" sz="4800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GHEA Grapalat" pitchFamily="50" charset="0"/>
              </a:rPr>
              <a:t>համաճարակաբանական</a:t>
            </a:r>
            <a:r>
              <a:rPr lang="en-US" sz="4800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GHEA Grapalat" pitchFamily="50" charset="0"/>
              </a:rPr>
              <a:t>հսկողություն</a:t>
            </a:r>
            <a:endParaRPr lang="ru-RU" sz="4800" dirty="0">
              <a:solidFill>
                <a:srgbClr val="002060"/>
              </a:solidFill>
              <a:latin typeface="GHEA Grapalat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60648"/>
            <a:ext cx="11156807" cy="8926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Դ</a:t>
            </a:r>
            <a:r>
              <a:rPr lang="hy-AM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ետքային հսկողության գործընթաց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06286"/>
            <a:ext cx="11156806" cy="51162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Գրիպի դետքային համաճարակաբանական հսկողության համակարգը ստեղծվել է 2010 թ: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Սկզբնական փուլում համակարգը ներդրվել է երեք քաղաքում, իսկ 2012 թ.-ին հանրապետության ևս երկու մարզում՝ աշխարհագրական ներկայացուցչականությունն ընդլայնելու նպատակով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Ներկայում համակարգում ներգրավված են վեց պոլիկլինիկա և ութ </a:t>
            </a:r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հիվանդանոց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2016 </a:t>
            </a: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թ.-ից սկսած նշվածներից չորս ԲՕևՍԻԿ Երևանում (մեկ պոլիկլինիկա և երեք հիվանդանոց) ներգրավված են պիլոտային համակարգում՝ կիրառելով համաճարակաբանական հսկողության ուժեղացված ընթացակարգեր՝ հավաքագրվող տվյալների քանակն ու որակը բարելավելու նպատակով</a:t>
            </a:r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2018 </a:t>
            </a: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թվականին այս պիլոտային համակարգում ընդգրկվել է ևս չորս ԲՕևՍԻԿ (երկու պոլիկլինիկա և երկու </a:t>
            </a:r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հիվանդանոց)</a:t>
            </a:r>
            <a:endParaRPr lang="en-US" dirty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365125"/>
            <a:ext cx="10957193" cy="10340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 Դ</a:t>
            </a:r>
            <a:r>
              <a:rPr lang="hy-AM" sz="32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ետքային հսկողության գործընթացի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կառուցվածք</a:t>
            </a:r>
            <a:endParaRPr lang="en-US" i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71" y="1722829"/>
            <a:ext cx="2939143" cy="925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Գրիպանման հիվանդություն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598" y="1755486"/>
            <a:ext cx="312420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Ծանր սուր շնչառական հիվանդություն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693510" y="2669886"/>
            <a:ext cx="484632" cy="541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80397" y="2659001"/>
            <a:ext cx="484632" cy="552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028" y="3246829"/>
            <a:ext cx="2830285" cy="13469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6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պոլիկլինիկա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6042" y="3200401"/>
            <a:ext cx="3124200" cy="13251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8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ստացիոնար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80397" y="4593773"/>
            <a:ext cx="484632" cy="598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935826" y="4561114"/>
            <a:ext cx="484632" cy="58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1113" y="5146059"/>
            <a:ext cx="2743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3 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պիլոտային պոլիկլինիկա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1100" y="5146059"/>
            <a:ext cx="293914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5 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պիլոտային ստացիոնար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66555" y="2410072"/>
            <a:ext cx="2819400" cy="16735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ԱՆ ՀՎԿԱԿ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10681" y="4525573"/>
            <a:ext cx="3075573" cy="12819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ԱՆ ՀՎԿԱԿ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Ռեֆերենս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լաբորատոր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կենտրոն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մասնաճյուղ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733800" y="3624943"/>
            <a:ext cx="885659" cy="5007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33800" y="5298457"/>
            <a:ext cx="885659" cy="427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80291" y="3628223"/>
            <a:ext cx="1031313" cy="413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667680" y="5399314"/>
            <a:ext cx="942919" cy="3265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8656"/>
            <a:ext cx="10801206" cy="9836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cap="none" dirty="0" err="1" smtClean="0">
                <a:solidFill>
                  <a:srgbClr val="002060"/>
                </a:solidFill>
                <a:latin typeface="GHEA Grapalat" pitchFamily="50" charset="0"/>
              </a:rPr>
              <a:t>Դետքային</a:t>
            </a:r>
            <a:r>
              <a:rPr lang="ru-RU" cap="none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  <a:latin typeface="GHEA Grapalat" pitchFamily="50" charset="0"/>
              </a:rPr>
              <a:t>գործընթացի</a:t>
            </a:r>
            <a:r>
              <a:rPr lang="ru-RU" cap="none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  <a:latin typeface="GHEA Grapalat" pitchFamily="50" charset="0"/>
              </a:rPr>
              <a:t>հաշվետվական</a:t>
            </a:r>
            <a:r>
              <a:rPr lang="ru-RU" cap="none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  <a:latin typeface="GHEA Grapalat" pitchFamily="50" charset="0"/>
              </a:rPr>
              <a:t>ձևեր</a:t>
            </a:r>
            <a:endParaRPr lang="ru-RU" cap="none" dirty="0">
              <a:solidFill>
                <a:srgbClr val="002060"/>
              </a:solidFill>
              <a:latin typeface="GHEA Grapalat" pitchFamily="50" charset="0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769" t="12745" r="12088" b="9072"/>
          <a:stretch/>
        </p:blipFill>
        <p:spPr>
          <a:xfrm>
            <a:off x="426467" y="1773381"/>
            <a:ext cx="3605206" cy="4063626"/>
          </a:xfrm>
          <a:prstGeom prst="rect">
            <a:avLst/>
          </a:prstGeom>
        </p:spPr>
      </p:pic>
      <p:pic>
        <p:nvPicPr>
          <p:cNvPr id="5" name="Picture 9"/>
          <p:cNvPicPr/>
          <p:nvPr/>
        </p:nvPicPr>
        <p:blipFill rotWithShape="1">
          <a:blip r:embed="rId3" cstate="print"/>
          <a:srcRect l="11218" t="12535" r="11379" b="48148"/>
          <a:stretch/>
        </p:blipFill>
        <p:spPr bwMode="auto">
          <a:xfrm>
            <a:off x="4892633" y="1751610"/>
            <a:ext cx="6520543" cy="1545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0"/>
          <p:cNvPicPr/>
          <p:nvPr/>
        </p:nvPicPr>
        <p:blipFill rotWithShape="1">
          <a:blip r:embed="rId4" cstate="print"/>
          <a:srcRect l="11058" t="8833" r="12020" b="5698"/>
          <a:stretch/>
        </p:blipFill>
        <p:spPr bwMode="auto">
          <a:xfrm>
            <a:off x="5954486" y="3516333"/>
            <a:ext cx="4572000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370114"/>
            <a:ext cx="10310359" cy="9797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hy-AM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Լաբորատոր հետազոտություններ 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1199"/>
            <a:ext cx="10571616" cy="41692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/>
          <a:lstStyle/>
          <a:p>
            <a:pPr marL="0" indent="0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Լ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աբորատորիաներն են </a:t>
            </a: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ԱՆ ՀՎԿԱԿ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Ռեֆերենս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լաբորատոր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կենտրոն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մասնաճյուղ</a:t>
            </a: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ՀՎԿԱԿ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Լոռ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ի մասնաճյուղ</a:t>
            </a: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y-AM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ՀՎԿԱԿ </a:t>
            </a:r>
            <a:r>
              <a:rPr lang="hy-AM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Սյունիք </a:t>
            </a:r>
            <a:r>
              <a:rPr lang="hy-AM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մասնաճյուղ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6" name="Picture 5" descr="E:\Nkar Virus  lab\image-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396" y="2110380"/>
            <a:ext cx="2636376" cy="1955433"/>
          </a:xfrm>
          <a:prstGeom prst="rect">
            <a:avLst/>
          </a:prstGeom>
          <a:noFill/>
        </p:spPr>
      </p:pic>
      <p:pic>
        <p:nvPicPr>
          <p:cNvPr id="7" name="Picture 2" descr="C:\Documents and Settings\User\Desktop\Վիրուս լաբ. վերաբերյալ\Nkar Virus  lab\image-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72" y="1981199"/>
            <a:ext cx="2434728" cy="33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:\Nkar Virus  lab\image-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96" y="4194994"/>
            <a:ext cx="2550013" cy="175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3147-08E3-4629-9FDE-516955B0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35" y="203200"/>
            <a:ext cx="8534400" cy="1108363"/>
          </a:xfrm>
        </p:spPr>
        <p:txBody>
          <a:bodyPr/>
          <a:lstStyle/>
          <a:p>
            <a:pPr algn="ctr"/>
            <a:r>
              <a:rPr lang="hy-AM" sz="3600" dirty="0" smtClean="0">
                <a:solidFill>
                  <a:srgbClr val="00558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ԳՐԻՊԻ ԱԶԳԱՅԻՆ ԿԵՆՏՐՈՆ</a:t>
            </a:r>
            <a:endParaRPr lang="en-US" sz="3600" dirty="0">
              <a:solidFill>
                <a:srgbClr val="00558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EA6FF-EAD7-414A-A007-C0D8E9ED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2" y="2244436"/>
            <a:ext cx="6604000" cy="2724727"/>
          </a:xfrm>
        </p:spPr>
        <p:txBody>
          <a:bodyPr>
            <a:noAutofit/>
          </a:bodyPr>
          <a:lstStyle/>
          <a:p>
            <a:r>
              <a:rPr lang="hy-AM" dirty="0" smtClean="0"/>
              <a:t>ՀՎԿԱԿ ՌԼԿ վիրուսաբանական լաբորատորիա՝ Գրիպի ազգային կենտրոն, 2018թ, </a:t>
            </a:r>
            <a:endParaRPr lang="en-US" dirty="0"/>
          </a:p>
          <a:p>
            <a:r>
              <a:rPr lang="hy-AM" dirty="0" smtClean="0"/>
              <a:t>Վիրուսի անջատում</a:t>
            </a:r>
            <a:endParaRPr lang="en-US" dirty="0"/>
          </a:p>
          <a:p>
            <a:r>
              <a:rPr lang="hy-AM" dirty="0" smtClean="0"/>
              <a:t>Արտաքին որակի հսկողության մասնակցություն</a:t>
            </a:r>
            <a:endParaRPr lang="en-US" dirty="0"/>
          </a:p>
          <a:p>
            <a:r>
              <a:rPr lang="hy-AM" sz="2600" dirty="0" smtClean="0"/>
              <a:t>Վիրուսների տեղափոխում՝ ԱՀԿ տարածաշրջանային կենտրոն </a:t>
            </a:r>
            <a:r>
              <a:rPr lang="en-US" sz="2600" dirty="0" smtClean="0"/>
              <a:t>(</a:t>
            </a:r>
            <a:r>
              <a:rPr lang="hy-AM" sz="2600" dirty="0" smtClean="0"/>
              <a:t>Լոնդոն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71911-DAF6-4574-B4E1-BD224D299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5" t="-1" r="5425" b="919"/>
          <a:stretch/>
        </p:blipFill>
        <p:spPr>
          <a:xfrm>
            <a:off x="7170377" y="1764145"/>
            <a:ext cx="4630916" cy="34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29" y="146241"/>
            <a:ext cx="11212225" cy="1507067"/>
          </a:xfrm>
        </p:spPr>
        <p:txBody>
          <a:bodyPr/>
          <a:lstStyle/>
          <a:p>
            <a:r>
              <a:rPr lang="hy-AM" dirty="0" smtClean="0">
                <a:solidFill>
                  <a:srgbClr val="00558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Տվյալների Էլեկտրոնային համակարգ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B28A-63AE-4EEC-AE58-224ADC9A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12737" b="2174"/>
          <a:stretch/>
        </p:blipFill>
        <p:spPr>
          <a:xfrm>
            <a:off x="7157779" y="1702182"/>
            <a:ext cx="4624285" cy="38136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ADF9E2-8FC8-46C2-9EEE-A804BBFC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30" y="1433357"/>
            <a:ext cx="6648635" cy="4351338"/>
          </a:xfrm>
        </p:spPr>
        <p:txBody>
          <a:bodyPr>
            <a:normAutofit/>
          </a:bodyPr>
          <a:lstStyle/>
          <a:p>
            <a:r>
              <a:rPr lang="hy-AM" dirty="0" smtClean="0"/>
              <a:t>Տվյալների էլեկտրոնային բազա</a:t>
            </a:r>
            <a:endParaRPr lang="en-US" dirty="0"/>
          </a:p>
          <a:p>
            <a:r>
              <a:rPr lang="hy-AM" dirty="0" smtClean="0"/>
              <a:t>Գործուն համակարգ</a:t>
            </a:r>
            <a:endParaRPr lang="en-US" dirty="0"/>
          </a:p>
          <a:p>
            <a:r>
              <a:rPr lang="hy-AM" dirty="0" smtClean="0"/>
              <a:t>Համակարգը գործում է հիվանդանոցային, մարզային և ազգային մակարդակում</a:t>
            </a:r>
            <a:endParaRPr lang="en-US" dirty="0"/>
          </a:p>
          <a:p>
            <a:r>
              <a:rPr lang="hy-AM" dirty="0" smtClean="0"/>
              <a:t>Վերապատրաստված անձնակազմ </a:t>
            </a:r>
            <a:endParaRPr lang="en-US" dirty="0"/>
          </a:p>
          <a:p>
            <a:r>
              <a:rPr lang="hy-AM" dirty="0" smtClean="0"/>
              <a:t>Համակարգի չգործելու դեպքում՝ ազդանշանային համակարգի առկայություն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6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17715"/>
            <a:ext cx="11126788" cy="8490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Շաբաթական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>տեղեկագիր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23440-0103-47FA-A8ED-DC293ECC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6" y="1370837"/>
            <a:ext cx="8405091" cy="49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47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619" y="373425"/>
            <a:ext cx="773083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HEA Grapalat" panose="02000506050000020003" pitchFamily="50" charset="0"/>
              </a:rPr>
              <a:t>Շնորհակալություն</a:t>
            </a:r>
            <a:endParaRPr lang="en-GB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03" y="146241"/>
            <a:ext cx="8534400" cy="1507067"/>
          </a:xfrm>
        </p:spPr>
        <p:txBody>
          <a:bodyPr/>
          <a:lstStyle/>
          <a:p>
            <a:r>
              <a:rPr lang="hy-AM" dirty="0" smtClean="0"/>
              <a:t>Օրենսդիր դաշտ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75" y="1424710"/>
            <a:ext cx="6991207" cy="4560454"/>
          </a:xfrm>
        </p:spPr>
        <p:txBody>
          <a:bodyPr/>
          <a:lstStyle/>
          <a:p>
            <a:r>
              <a:rPr lang="hy-AM" dirty="0" smtClean="0"/>
              <a:t>Բնակչության սանիտարահամաճարակային անվտանգության մասին օրենք</a:t>
            </a:r>
          </a:p>
          <a:p>
            <a:r>
              <a:rPr lang="hy-AM" dirty="0" smtClean="0"/>
              <a:t>Բնակչության առողջության պահպանման մասին օրենք,</a:t>
            </a:r>
          </a:p>
          <a:p>
            <a:r>
              <a:rPr lang="hy-AM" dirty="0" smtClean="0"/>
              <a:t>ՀՎԿԱԿ կանոնադրություն</a:t>
            </a:r>
          </a:p>
          <a:p>
            <a:r>
              <a:rPr lang="hy-AM" dirty="0" smtClean="0"/>
              <a:t>Գրիպի կանխարգելմանն ուղված սանիտարահամաճարակային կանոններ և նորմեր</a:t>
            </a:r>
          </a:p>
          <a:p>
            <a:r>
              <a:rPr lang="hy-AM" dirty="0" smtClean="0"/>
              <a:t>Մեթոդական փաստաթղթեր</a:t>
            </a:r>
          </a:p>
          <a:p>
            <a:r>
              <a:rPr lang="hy-AM" i="1" dirty="0" smtClean="0"/>
              <a:t>ՄԻՋԱԶԳԱՅԻՆ ԱՌՈՂՋԱՊԱՀԱԿԱՆ ԿԱՆՈՆՆԵՐ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60375"/>
              </p:ext>
            </p:extLst>
          </p:nvPr>
        </p:nvGraphicFramePr>
        <p:xfrm>
          <a:off x="7052462" y="258617"/>
          <a:ext cx="3153719" cy="401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2462" y="258617"/>
                        <a:ext cx="3153719" cy="401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026" y="2753059"/>
            <a:ext cx="2758209" cy="3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19" y="166822"/>
            <a:ext cx="11898217" cy="1325563"/>
          </a:xfrm>
        </p:spPr>
        <p:txBody>
          <a:bodyPr>
            <a:noAutofit/>
          </a:bodyPr>
          <a:lstStyle/>
          <a:p>
            <a:pPr marL="914400" lvl="2" indent="0" algn="l"/>
            <a:r>
              <a:rPr lang="en-US" sz="32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/>
            </a:r>
            <a:br>
              <a:rPr lang="en-US" sz="32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GB" sz="3200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3200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200" kern="12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42" y="166822"/>
            <a:ext cx="11604169" cy="9761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Գրիպի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 հ</a:t>
            </a:r>
            <a:r>
              <a:rPr lang="hy-AM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ամաճարակաբանական հսկողության գործընթացը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hy-AM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Հայաստան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ում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1562595"/>
            <a:ext cx="1160417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hy-AM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Ը</a:t>
            </a:r>
            <a:r>
              <a:rPr lang="ru-RU" sz="2400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նդհանուր</a:t>
            </a:r>
            <a:r>
              <a:rPr lang="hy-AM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պոպուլյացիոն</a:t>
            </a:r>
            <a:r>
              <a:rPr lang="ru-RU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պասիվ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համաճարակաբանական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հսկողության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համակարգ</a:t>
            </a:r>
            <a:r>
              <a:rPr lang="af-ZA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endParaRPr lang="hy-AM" sz="2400" dirty="0" smtClean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pPr lvl="0" algn="just"/>
            <a:r>
              <a:rPr lang="hy-AM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ընդհանուր</a:t>
            </a:r>
            <a:r>
              <a:rPr lang="af-ZA" dirty="0">
                <a:solidFill>
                  <a:srgbClr val="002060"/>
                </a:solidFill>
                <a:latin typeface="GHEA Grapalat" panose="02000506050000020003" pitchFamily="50" charset="0"/>
              </a:rPr>
              <a:t>/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համատարած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հսկողություն</a:t>
            </a:r>
            <a:endParaRPr lang="hy-AM" dirty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endParaRPr lang="ru-RU" sz="28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Ուժեղացված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համաճարակաբանական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հսկողություն</a:t>
            </a:r>
            <a:endParaRPr lang="hy-AM" sz="2400" dirty="0" smtClean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իրականացվում</a:t>
            </a:r>
            <a:r>
              <a:rPr lang="ru-RU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է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գրիպի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անսովոր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անսպասելի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դեպքերի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վաղ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հայտնաբերման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նպատակով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: </a:t>
            </a:r>
            <a:endParaRPr lang="hy-AM" dirty="0" smtClean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- ի</a:t>
            </a:r>
            <a:r>
              <a:rPr lang="ru-RU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րականացվում</a:t>
            </a:r>
            <a:r>
              <a:rPr lang="ru-RU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է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հատկապես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աշնան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գարնան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ժամանակահատվածում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`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պայմանավորված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գրիպի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սուր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շնչառական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վարակների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սեզոնականությամբ</a:t>
            </a:r>
            <a:endParaRPr lang="en-US" dirty="0" smtClean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endParaRPr lang="ru-RU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HEA Grapalat" panose="02000506050000020003" pitchFamily="50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Դետքային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համաճարակաբանական</a:t>
            </a:r>
            <a:r>
              <a:rPr lang="ru-RU" sz="2400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հսկողություն</a:t>
            </a:r>
            <a:endParaRPr lang="hy-AM" sz="2400" dirty="0" smtClean="0">
              <a:solidFill>
                <a:srgbClr val="002060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hy-AM" sz="24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ներառում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է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պարեկ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բժշկական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օգնություն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սպասարկում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իրականացնող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կազմակերպությունների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այլ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պարեկ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կառույցների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միջոցով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գրիպանման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հիվանդությունների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ծանր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սուր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շնչառական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վարակների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մոնիտորինգը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և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վիրուսաբանական</a:t>
            </a:r>
            <a:r>
              <a:rPr lang="ru-RU" dirty="0">
                <a:solidFill>
                  <a:srgbClr val="002060"/>
                </a:solidFill>
                <a:latin typeface="GHEA Grapalat" panose="02000506050000020003" pitchFamily="50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HEA Grapalat" panose="02000506050000020003" pitchFamily="50" charset="0"/>
              </a:rPr>
              <a:t>հետազոտություններ</a:t>
            </a:r>
            <a:r>
              <a:rPr lang="hy-AM" dirty="0">
                <a:solidFill>
                  <a:srgbClr val="002060"/>
                </a:solidFill>
                <a:latin typeface="GHEA Grapalat" panose="02000506050000020003" pitchFamily="50" charset="0"/>
              </a:rPr>
              <a:t>ը</a:t>
            </a:r>
            <a:endParaRPr lang="ru-RU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1" y="685800"/>
            <a:ext cx="11133715" cy="5313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GHEA Grapalat" pitchFamily="50" charset="0"/>
              </a:rPr>
              <a:t>Ընդհանուր</a:t>
            </a:r>
            <a:r>
              <a:rPr lang="en-US" sz="4400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GHEA Grapalat" pitchFamily="50" charset="0"/>
              </a:rPr>
              <a:t>պասիվ</a:t>
            </a:r>
            <a:r>
              <a:rPr lang="en-US" sz="4400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GHEA Grapalat" pitchFamily="50" charset="0"/>
              </a:rPr>
              <a:t>համաճարակաբանական</a:t>
            </a:r>
            <a:r>
              <a:rPr lang="en-US" sz="4400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հսկողություն</a:t>
            </a:r>
            <a:endParaRPr lang="ru-RU" sz="4400" dirty="0">
              <a:solidFill>
                <a:srgbClr val="002060"/>
              </a:solidFill>
              <a:latin typeface="GHEA Grapalat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80109"/>
            <a:ext cx="11136085" cy="734292"/>
          </a:xfrm>
        </p:spPr>
        <p:txBody>
          <a:bodyPr>
            <a:normAutofit fontScale="90000"/>
          </a:bodyPr>
          <a:lstStyle/>
          <a:p>
            <a:r>
              <a:rPr lang="hy-AM" sz="2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  <a:t/>
            </a:r>
            <a:br>
              <a:rPr lang="hy-AM" sz="2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  <a:ea typeface="Times New Roman" pitchFamily="18" charset="0"/>
                <a:cs typeface="Sylfaen" pitchFamily="18" charset="0"/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HEA Grapalat" panose="02000506050000020003" pitchFamily="50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3709" y="775855"/>
            <a:ext cx="7162799" cy="13577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Դեպքերի հայտնաբերում համաձայն ստանդարտ բնորոշման</a:t>
            </a:r>
            <a:endParaRPr lang="en-US" sz="2000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69873" y="2109847"/>
            <a:ext cx="46018" cy="633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3091" y="2438400"/>
            <a:ext cx="7038109" cy="969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Դեպքերի ախտորոշում</a:t>
            </a:r>
            <a:endParaRPr lang="en-US" sz="2000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74368" y="3368285"/>
            <a:ext cx="261258" cy="23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28656" y="3277277"/>
            <a:ext cx="0" cy="315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01920" y="3342602"/>
            <a:ext cx="152400" cy="315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79964" y="3536819"/>
            <a:ext cx="2427452" cy="10074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Կլինիկորեն</a:t>
            </a:r>
            <a:endParaRPr lang="en-US" sz="2000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70764" y="3570835"/>
            <a:ext cx="2133600" cy="1070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համաճարակաբանորեն</a:t>
            </a:r>
            <a:endParaRPr lang="en-US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21988" y="3536819"/>
            <a:ext cx="2573176" cy="9104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Լաբորատոր ցուցանիշներով</a:t>
            </a:r>
            <a:endParaRPr lang="en-US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97927" y="4681671"/>
            <a:ext cx="0" cy="566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37709" y="5015345"/>
            <a:ext cx="5153891" cy="11083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dirty="0" smtClean="0">
                <a:solidFill>
                  <a:srgbClr val="002060"/>
                </a:solidFill>
                <a:latin typeface="GHEA Grapalat" panose="02000506050000020003" pitchFamily="50" charset="0"/>
              </a:rPr>
              <a:t>Դեպքերի բուժում</a:t>
            </a:r>
            <a:endParaRPr lang="en-US" sz="1600" dirty="0">
              <a:solidFill>
                <a:srgbClr val="002060"/>
              </a:solidFill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364" y="290945"/>
            <a:ext cx="11485418" cy="63453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y-AM" dirty="0">
                <a:solidFill>
                  <a:srgbClr val="002060"/>
                </a:solidFill>
              </a:rPr>
              <a:t>Գ</a:t>
            </a:r>
            <a:r>
              <a:rPr lang="ru-RU" sz="2400" dirty="0" err="1" smtClean="0">
                <a:solidFill>
                  <a:srgbClr val="002060"/>
                </a:solidFill>
              </a:rPr>
              <a:t>րիպով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և </a:t>
            </a:r>
            <a:r>
              <a:rPr lang="ru-RU" sz="2400" dirty="0" err="1" smtClean="0">
                <a:solidFill>
                  <a:srgbClr val="002060"/>
                </a:solidFill>
              </a:rPr>
              <a:t>սուր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շնչառական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վարակներով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հիվանդների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հայտնաբերումն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իրականացվում</a:t>
            </a:r>
            <a:r>
              <a:rPr lang="ru-RU" sz="2400" dirty="0" smtClean="0">
                <a:solidFill>
                  <a:srgbClr val="002060"/>
                </a:solidFill>
              </a:rPr>
              <a:t> է </a:t>
            </a:r>
            <a:r>
              <a:rPr lang="ru-RU" sz="2400" dirty="0" err="1" smtClean="0">
                <a:solidFill>
                  <a:srgbClr val="002060"/>
                </a:solidFill>
              </a:rPr>
              <a:t>բժշկական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օգնություն</a:t>
            </a:r>
            <a:r>
              <a:rPr lang="ru-RU" sz="2400" dirty="0" smtClean="0">
                <a:solidFill>
                  <a:srgbClr val="002060"/>
                </a:solidFill>
              </a:rPr>
              <a:t> և </a:t>
            </a:r>
            <a:r>
              <a:rPr lang="ru-RU" sz="2400" dirty="0" err="1" smtClean="0">
                <a:solidFill>
                  <a:srgbClr val="002060"/>
                </a:solidFill>
              </a:rPr>
              <a:t>սպասարկում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իրականացնող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կազմակերպությունների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բուժաշխատողների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ընտանեկան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բժիշկների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կողմից</a:t>
            </a:r>
            <a:r>
              <a:rPr lang="ru-RU" sz="2400" dirty="0" smtClean="0">
                <a:solidFill>
                  <a:srgbClr val="002060"/>
                </a:solidFill>
              </a:rPr>
              <a:t>` </a:t>
            </a:r>
            <a:r>
              <a:rPr lang="ru-RU" sz="2400" dirty="0" err="1" smtClean="0">
                <a:solidFill>
                  <a:srgbClr val="002060"/>
                </a:solidFill>
              </a:rPr>
              <a:t>ամբուլատոր</a:t>
            </a:r>
            <a:r>
              <a:rPr lang="ru-RU" sz="2400" dirty="0" smtClean="0">
                <a:solidFill>
                  <a:srgbClr val="002060"/>
                </a:solidFill>
              </a:rPr>
              <a:t> և </a:t>
            </a:r>
            <a:r>
              <a:rPr lang="ru-RU" sz="2400" dirty="0" err="1" smtClean="0">
                <a:solidFill>
                  <a:srgbClr val="002060"/>
                </a:solidFill>
              </a:rPr>
              <a:t>ստացիոնար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ընդունելությունների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տնային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կանչերի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բժշկական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զննումների</a:t>
            </a:r>
            <a:r>
              <a:rPr lang="ru-RU" sz="2400" dirty="0" smtClean="0">
                <a:solidFill>
                  <a:srgbClr val="002060"/>
                </a:solidFill>
              </a:rPr>
              <a:t> և </a:t>
            </a:r>
            <a:r>
              <a:rPr lang="ru-RU" sz="2400" dirty="0" err="1" smtClean="0">
                <a:solidFill>
                  <a:srgbClr val="002060"/>
                </a:solidFill>
              </a:rPr>
              <a:t>այլնի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ժամանակ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2060"/>
                </a:solidFill>
              </a:rPr>
              <a:t>Գրիպի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ախտորոշումն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իրականացվում</a:t>
            </a:r>
            <a:r>
              <a:rPr lang="ru-RU" sz="2400" dirty="0" smtClean="0">
                <a:solidFill>
                  <a:srgbClr val="002060"/>
                </a:solidFill>
              </a:rPr>
              <a:t> է</a:t>
            </a:r>
            <a:r>
              <a:rPr lang="ru-RU" sz="2400" dirty="0" smtClean="0">
                <a:solidFill>
                  <a:srgbClr val="002060"/>
                </a:solidFill>
              </a:rPr>
              <a:t>` </a:t>
            </a:r>
            <a:r>
              <a:rPr lang="ru-RU" sz="2400" dirty="0" err="1" smtClean="0">
                <a:solidFill>
                  <a:srgbClr val="002060"/>
                </a:solidFill>
              </a:rPr>
              <a:t>կլինիկական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համաճարակաբանական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լաբորատոր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ցուցանիշներով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4430" y="554181"/>
            <a:ext cx="10842770" cy="60267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/>
              <a:t> </a:t>
            </a:r>
            <a:endParaRPr lang="en-GB" sz="3600" dirty="0" smtClean="0"/>
          </a:p>
          <a:p>
            <a:endParaRPr lang="ru-RU" dirty="0"/>
          </a:p>
        </p:txBody>
      </p:sp>
      <p:sp>
        <p:nvSpPr>
          <p:cNvPr id="18" name="Flowchart: Process 5"/>
          <p:cNvSpPr/>
          <p:nvPr/>
        </p:nvSpPr>
        <p:spPr>
          <a:xfrm>
            <a:off x="2341417" y="888322"/>
            <a:ext cx="3338946" cy="73056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Առողջապահության նախարարություն</a:t>
            </a:r>
            <a:endParaRPr lang="en-GB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lowchart: Process 6"/>
          <p:cNvSpPr/>
          <p:nvPr/>
        </p:nvSpPr>
        <p:spPr>
          <a:xfrm>
            <a:off x="2487807" y="2117128"/>
            <a:ext cx="3206412" cy="73097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NCDC 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lowchart: Process 6"/>
          <p:cNvSpPr/>
          <p:nvPr/>
        </p:nvSpPr>
        <p:spPr>
          <a:xfrm>
            <a:off x="2972715" y="3294765"/>
            <a:ext cx="3275685" cy="86159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NCDC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Երևանի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քաղաքային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մարզային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մասնաճյուղեր</a:t>
            </a: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owchart: Process 6"/>
          <p:cNvSpPr/>
          <p:nvPr/>
        </p:nvSpPr>
        <p:spPr>
          <a:xfrm>
            <a:off x="1033080" y="4779818"/>
            <a:ext cx="3483502" cy="128254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Շտապ օգնության կայաններ</a:t>
            </a: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3372" y="4779818"/>
            <a:ext cx="2798617" cy="1282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Ամբուլատոր- պոլիկլինիկական կազմակերպությունների կողմից ագրեգատիվ տվյալներ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687782" y="4156364"/>
            <a:ext cx="1288473" cy="429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721928" y="4225637"/>
            <a:ext cx="1219200" cy="526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29732"/>
              </p:ext>
            </p:extLst>
          </p:nvPr>
        </p:nvGraphicFramePr>
        <p:xfrm>
          <a:off x="6414653" y="828739"/>
          <a:ext cx="5223168" cy="2206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0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0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46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37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98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001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f-ZA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f-ZA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f-ZA" sz="1100" dirty="0">
                          <a:effectLst/>
                        </a:rPr>
                        <a:t>Total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ARI cases detected,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Emergency Call / Hospita-lization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Call to PHC Services / </a:t>
                      </a:r>
                      <a:r>
                        <a:rPr lang="en-US" sz="1000" dirty="0" err="1">
                          <a:effectLst/>
                        </a:rPr>
                        <a:t>Hospita-lization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including: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8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0-14 </a:t>
                      </a:r>
                      <a:r>
                        <a:rPr lang="en-US" sz="900" dirty="0" err="1">
                          <a:effectLst/>
                        </a:rPr>
                        <a:t>y.o</a:t>
                      </a:r>
                      <a:r>
                        <a:rPr lang="en-US" sz="900" dirty="0">
                          <a:effectLst/>
                        </a:rPr>
                        <a:t>.  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 which hospita-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lizations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0-4 y.o.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Of which </a:t>
                      </a:r>
                      <a:r>
                        <a:rPr lang="en-US" sz="900" dirty="0" err="1">
                          <a:effectLst/>
                        </a:rPr>
                        <a:t>hospita</a:t>
                      </a:r>
                      <a:r>
                        <a:rPr lang="en-US" sz="9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lizations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5-14 </a:t>
                      </a:r>
                      <a:r>
                        <a:rPr lang="en-US" sz="900" dirty="0" err="1">
                          <a:effectLst/>
                        </a:rPr>
                        <a:t>y.o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 which hospita-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lizations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15-29 </a:t>
                      </a:r>
                      <a:r>
                        <a:rPr lang="en-US" sz="900" dirty="0" err="1">
                          <a:effectLst/>
                        </a:rPr>
                        <a:t>y.o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 which hospita-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lizations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30-64 y.o.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 which hospita-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lizations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 y.o. and over 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 which hospita-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lizations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12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GB" sz="1200" i="1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</a:t>
                      </a:r>
                      <a:endParaRPr lang="en-GB" sz="1200" i="1" dirty="0">
                        <a:effectLst/>
                        <a:latin typeface="Times Armeni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58337"/>
              </p:ext>
            </p:extLst>
          </p:nvPr>
        </p:nvGraphicFramePr>
        <p:xfrm>
          <a:off x="7627179" y="1803908"/>
          <a:ext cx="3982931" cy="44278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9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Total number of emergency calls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895090" algn="r"/>
                        </a:tabLst>
                      </a:pPr>
                      <a:r>
                        <a:rPr lang="en-US" sz="1100">
                          <a:effectLst/>
                        </a:rPr>
                        <a:t>Total number of hospitalizations resulting from emergency calls</a:t>
                      </a:r>
                      <a:r>
                        <a:rPr lang="hy-AM" sz="1100">
                          <a:effectLst/>
                        </a:rPr>
                        <a:t>	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21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895090" algn="r"/>
                        </a:tabLst>
                      </a:pPr>
                      <a:r>
                        <a:rPr lang="en-US" sz="1100">
                          <a:effectLst/>
                        </a:rPr>
                        <a:t>Total number of: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Calls for ARI, of which: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in persons under 18 y.</a:t>
                      </a:r>
                      <a:r>
                        <a:rPr lang="en-US" sz="1100">
                          <a:effectLst/>
                        </a:rPr>
                        <a:t>o.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in persons</a:t>
                      </a:r>
                      <a:r>
                        <a:rPr lang="en-US" sz="1100">
                          <a:effectLst/>
                        </a:rPr>
                        <a:t> over</a:t>
                      </a:r>
                      <a:r>
                        <a:rPr lang="hy-AM" sz="1100">
                          <a:effectLst/>
                        </a:rPr>
                        <a:t> 18 y.</a:t>
                      </a:r>
                      <a:r>
                        <a:rPr lang="en-US" sz="1100">
                          <a:effectLst/>
                        </a:rPr>
                        <a:t>o.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Calls for pneumonia, of which: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in persons under 18 y.</a:t>
                      </a:r>
                      <a:r>
                        <a:rPr lang="en-US" sz="1100">
                          <a:effectLst/>
                        </a:rPr>
                        <a:t>o.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in persons</a:t>
                      </a:r>
                      <a:r>
                        <a:rPr lang="en-US" sz="1100">
                          <a:effectLst/>
                        </a:rPr>
                        <a:t> over</a:t>
                      </a:r>
                      <a:r>
                        <a:rPr lang="hy-AM" sz="1100">
                          <a:effectLst/>
                        </a:rPr>
                        <a:t> 18 y.</a:t>
                      </a:r>
                      <a:r>
                        <a:rPr lang="en-US" sz="1100">
                          <a:effectLst/>
                        </a:rPr>
                        <a:t>o.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5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Calls for </a:t>
                      </a:r>
                      <a:r>
                        <a:rPr lang="en-US" sz="1100" dirty="0" err="1">
                          <a:effectLst/>
                        </a:rPr>
                        <a:t>tracheitis</a:t>
                      </a:r>
                      <a:r>
                        <a:rPr lang="en-US" sz="1100" dirty="0">
                          <a:effectLst/>
                        </a:rPr>
                        <a:t>, bronchitis, </a:t>
                      </a:r>
                      <a:r>
                        <a:rPr lang="en-US" sz="1100" dirty="0" err="1">
                          <a:effectLst/>
                        </a:rPr>
                        <a:t>laryngotracheitis</a:t>
                      </a:r>
                      <a:r>
                        <a:rPr lang="en-US" sz="1100" dirty="0">
                          <a:effectLst/>
                        </a:rPr>
                        <a:t>, of which: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>
                          <a:effectLst/>
                        </a:rPr>
                        <a:t>in persons under 18 y.</a:t>
                      </a:r>
                      <a:r>
                        <a:rPr lang="en-US" sz="1100">
                          <a:effectLst/>
                        </a:rPr>
                        <a:t>o.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 dirty="0">
                          <a:effectLst/>
                        </a:rPr>
                        <a:t>in persons</a:t>
                      </a:r>
                      <a:r>
                        <a:rPr lang="en-US" sz="1100" dirty="0">
                          <a:effectLst/>
                        </a:rPr>
                        <a:t> over</a:t>
                      </a:r>
                      <a:r>
                        <a:rPr lang="hy-AM" sz="1100" dirty="0">
                          <a:effectLst/>
                        </a:rPr>
                        <a:t> 18 y.</a:t>
                      </a:r>
                      <a:r>
                        <a:rPr lang="en-US" sz="1100" dirty="0">
                          <a:effectLst/>
                        </a:rPr>
                        <a:t>o.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y-AM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898188" cy="5659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err="1" smtClean="0">
                <a:solidFill>
                  <a:srgbClr val="002060"/>
                </a:solidFill>
                <a:latin typeface="GHEA Grapalat" panose="02000506050000020003" pitchFamily="50" charset="0"/>
              </a:rPr>
              <a:t>Ուժեղացված համաճարակաբանական հսկողություն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5166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237" y="678872"/>
            <a:ext cx="3061854" cy="997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Առողջապահության նախարարություն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527" y="2064328"/>
            <a:ext cx="290945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NCDC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2946" y="3297382"/>
            <a:ext cx="2770909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NCDC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Ե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րևանի քաղաքային և մարզային մասնաճյուղեր</a:t>
            </a: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364" y="3338946"/>
            <a:ext cx="174567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Դպրոցներ և մանկապարտեզներ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1"/>
            <a:endCxn id="11" idx="3"/>
          </p:cNvCxnSpPr>
          <p:nvPr/>
        </p:nvCxnSpPr>
        <p:spPr>
          <a:xfrm flipH="1">
            <a:off x="3823855" y="3796146"/>
            <a:ext cx="332509" cy="34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479964" y="1731818"/>
            <a:ext cx="0" cy="277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521528" y="3020292"/>
            <a:ext cx="41563" cy="23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1"/>
            <a:endCxn id="11" idx="3"/>
          </p:cNvCxnSpPr>
          <p:nvPr/>
        </p:nvCxnSpPr>
        <p:spPr>
          <a:xfrm flipH="1">
            <a:off x="3823855" y="3796146"/>
            <a:ext cx="332509" cy="3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136073" y="4793672"/>
            <a:ext cx="2895600" cy="1108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Ամբուլատոր-պոլիկլինիկական կազմակերպություններ և ստացիոնարներ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4" name="Picture 9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1218" t="12535" r="11379" b="48148"/>
          <a:stretch/>
        </p:blipFill>
        <p:spPr bwMode="auto">
          <a:xfrm>
            <a:off x="6165273" y="221673"/>
            <a:ext cx="5347854" cy="1510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11"/>
          <p:cNvPicPr/>
          <p:nvPr/>
        </p:nvPicPr>
        <p:blipFill rotWithShape="1">
          <a:blip r:embed="rId4" cstate="print"/>
          <a:srcRect l="11218" t="26781" r="12339" b="22507"/>
          <a:stretch/>
        </p:blipFill>
        <p:spPr bwMode="auto">
          <a:xfrm>
            <a:off x="7150368" y="4703989"/>
            <a:ext cx="4543425" cy="169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151419" y="2083180"/>
          <a:ext cx="5763490" cy="23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Document" r:id="rId5" imgW="8835106" imgH="7058505" progId="Word.Document.12">
                  <p:embed/>
                </p:oleObj>
              </mc:Choice>
              <mc:Fallback>
                <p:oleObj name="Document" r:id="rId5" imgW="8835106" imgH="7058505" progId="Word.Document.12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419" y="2083180"/>
                        <a:ext cx="5763490" cy="2377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9930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2419</TotalTime>
  <Words>599</Words>
  <Application>Microsoft Office PowerPoint</Application>
  <PresentationFormat>Widescreen</PresentationFormat>
  <Paragraphs>162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Unicode MS</vt:lpstr>
      <vt:lpstr>Calibri</vt:lpstr>
      <vt:lpstr>Century Gothic</vt:lpstr>
      <vt:lpstr>GHEA Grapalat</vt:lpstr>
      <vt:lpstr>Sylfaen</vt:lpstr>
      <vt:lpstr>Times Armenian</vt:lpstr>
      <vt:lpstr>Times New Roman</vt:lpstr>
      <vt:lpstr>Wingdings</vt:lpstr>
      <vt:lpstr>Wingdings 3</vt:lpstr>
      <vt:lpstr>Slice</vt:lpstr>
      <vt:lpstr>Adobe Acrobat Document</vt:lpstr>
      <vt:lpstr>Document</vt:lpstr>
      <vt:lpstr> Գրիպի համաճարակաբանական հսկողությունը Հայաստանում</vt:lpstr>
      <vt:lpstr>Օրենսդիր դաշտ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Դետքային հսկողության գործընթաց</vt:lpstr>
      <vt:lpstr> Դետքային հսկողության գործընթացի կառուցվածք</vt:lpstr>
      <vt:lpstr>Դետքային գործընթացի հաշվետվական ձևեր</vt:lpstr>
      <vt:lpstr> Լաբորատոր հետազոտություններ </vt:lpstr>
      <vt:lpstr>ԳՐԻՊԻ ԱԶԳԱՅԻՆ ԿԵՆՏՐՈՆ</vt:lpstr>
      <vt:lpstr>Տվյալների Էլեկտրոնային համակարգ </vt:lpstr>
      <vt:lpstr>Շաբաթական տեղեկագիր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существующих систем отчетности по острым респираторным заболеваниям/гриппу в республике Армeния</dc:title>
  <dc:creator>Liana.Torosyan</dc:creator>
  <cp:lastModifiedBy>Windows User</cp:lastModifiedBy>
  <cp:revision>179</cp:revision>
  <dcterms:created xsi:type="dcterms:W3CDTF">2017-06-12T06:18:15Z</dcterms:created>
  <dcterms:modified xsi:type="dcterms:W3CDTF">2018-10-11T16:34:49Z</dcterms:modified>
</cp:coreProperties>
</file>